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236" r:id="rId3"/>
    <p:sldId id="2245" r:id="rId5"/>
    <p:sldId id="2246" r:id="rId6"/>
    <p:sldId id="2247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3885" userDrawn="1">
          <p15:clr>
            <a:srgbClr val="A4A3A4"/>
          </p15:clr>
        </p15:guide>
        <p15:guide id="3" orient="horz" pos="21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2060"/>
    <a:srgbClr val="333399"/>
    <a:srgbClr val="2E75B6"/>
    <a:srgbClr val="3399FF"/>
    <a:srgbClr val="0033CC"/>
    <a:srgbClr val="9182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59" autoAdjust="0"/>
    <p:restoredTop sz="87097"/>
  </p:normalViewPr>
  <p:slideViewPr>
    <p:cSldViewPr snapToGrid="0" showGuides="1">
      <p:cViewPr varScale="1">
        <p:scale>
          <a:sx n="109" d="100"/>
          <a:sy n="109" d="100"/>
        </p:scale>
        <p:origin x="1488" y="34"/>
      </p:cViewPr>
      <p:guideLst>
        <p:guide orient="horz" pos="2069"/>
        <p:guide pos="3885"/>
        <p:guide orient="horz" pos="211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1" d="100"/>
        <a:sy n="101" d="100"/>
      </p:scale>
      <p:origin x="0" y="-7060"/>
    </p:cViewPr>
  </p:sorterViewPr>
  <p:notesViewPr>
    <p:cSldViewPr snapToGrid="0">
      <p:cViewPr varScale="1">
        <p:scale>
          <a:sx n="68" d="100"/>
          <a:sy n="68" d="100"/>
        </p:scale>
        <p:origin x="3101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C3067-CE0C-42F8-9918-5726411B66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4D993-ED6D-4C8D-902A-5CB1AC99DD6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4D993-ED6D-4C8D-902A-5CB1AC99DD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4D993-ED6D-4C8D-902A-5CB1AC99DD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4D993-ED6D-4C8D-902A-5CB1AC99DD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4D993-ED6D-4C8D-902A-5CB1AC99DD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" y="0"/>
            <a:ext cx="12192000" cy="6811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流程图: 数据 8"/>
          <p:cNvSpPr/>
          <p:nvPr userDrawn="1"/>
        </p:nvSpPr>
        <p:spPr>
          <a:xfrm>
            <a:off x="10627360" y="-15478"/>
            <a:ext cx="965200" cy="712090"/>
          </a:xfrm>
          <a:prstGeom prst="flowChartInputOutpu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9600" y="-15478"/>
            <a:ext cx="711200" cy="712090"/>
          </a:xfrm>
          <a:prstGeom prst="rect">
            <a:avLst/>
          </a:prstGeom>
        </p:spPr>
      </p:pic>
      <p:sp>
        <p:nvSpPr>
          <p:cNvPr id="11" name="矩形 10"/>
          <p:cNvSpPr/>
          <p:nvPr userDrawn="1"/>
        </p:nvSpPr>
        <p:spPr>
          <a:xfrm>
            <a:off x="1" y="6177280"/>
            <a:ext cx="12192000" cy="681135"/>
          </a:xfrm>
          <a:prstGeom prst="rect">
            <a:avLst/>
          </a:prstGeom>
          <a:gradFill flip="none" rotWithShape="1">
            <a:gsLst>
              <a:gs pos="43000">
                <a:srgbClr val="2E75B6"/>
              </a:gs>
              <a:gs pos="81000">
                <a:schemeClr val="accent1">
                  <a:lumMod val="45000"/>
                  <a:lumOff val="55000"/>
                </a:schemeClr>
              </a:gs>
              <a:gs pos="7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2" name="图片 1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647"/>
          <a:stretch>
            <a:fillRect/>
          </a:stretch>
        </p:blipFill>
        <p:spPr>
          <a:xfrm>
            <a:off x="8551653" y="6116320"/>
            <a:ext cx="2583707" cy="833535"/>
          </a:xfrm>
          <a:prstGeom prst="rect">
            <a:avLst/>
          </a:prstGeom>
          <a:effectLst>
            <a:softEdge rad="139700"/>
          </a:effectLst>
          <a:scene3d>
            <a:camera prst="orthographicFront">
              <a:rot lat="0" lon="0" rev="0"/>
            </a:camera>
            <a:lightRig rig="threePt" dir="t"/>
          </a:scene3d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5B344-7E39-4938-A59F-EC1149EB6CD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F27F-8594-489C-9F0D-2FC147EFEF3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5B344-7E39-4938-A59F-EC1149EB6CD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F27F-8594-489C-9F0D-2FC147EFEF3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5B344-7E39-4938-A59F-EC1149EB6CD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F27F-8594-489C-9F0D-2FC147EFEF3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5B344-7E39-4938-A59F-EC1149EB6CD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F27F-8594-489C-9F0D-2FC147EFEF3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5B344-7E39-4938-A59F-EC1149EB6CD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F27F-8594-489C-9F0D-2FC147EFEF3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5B344-7E39-4938-A59F-EC1149EB6CD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F27F-8594-489C-9F0D-2FC147EFEF3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5B344-7E39-4938-A59F-EC1149EB6CD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F27F-8594-489C-9F0D-2FC147EFEF3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5B344-7E39-4938-A59F-EC1149EB6CD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F27F-8594-489C-9F0D-2FC147EFEF3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5B344-7E39-4938-A59F-EC1149EB6CD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F27F-8594-489C-9F0D-2FC147EFEF3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5B344-7E39-4938-A59F-EC1149EB6CD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BF27F-8594-489C-9F0D-2FC147EFEF3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5B344-7E39-4938-A59F-EC1149EB6CD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BF27F-8594-489C-9F0D-2FC147EFEF3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 txBox="1">
            <a:spLocks noChangeArrowheads="1"/>
          </p:cNvSpPr>
          <p:nvPr/>
        </p:nvSpPr>
        <p:spPr>
          <a:xfrm>
            <a:off x="1984375" y="724535"/>
            <a:ext cx="7662545" cy="84836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800" b="1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申请博士专业学位情况介绍</a:t>
            </a:r>
            <a:endParaRPr lang="zh-CN" altLang="en-US" sz="4800" b="1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2047338" y="1491320"/>
            <a:ext cx="7391400" cy="4423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506980" indent="-250698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tabLst>
                <a:tab pos="2506345" algn="l"/>
              </a:tabLs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tabLst>
                <a:tab pos="2506345" algn="l"/>
              </a:tabLs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tabLst>
                <a:tab pos="250634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申请人姓</a:t>
            </a: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 </a:t>
            </a: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名：</a:t>
            </a:r>
            <a:endParaRPr lang="en-US" altLang="zh-CN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专</a:t>
            </a: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 </a:t>
            </a: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业</a:t>
            </a: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 </a:t>
            </a: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类</a:t>
            </a: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 </a:t>
            </a: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别：</a:t>
            </a:r>
            <a:endParaRPr lang="en-US" altLang="zh-CN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入</a:t>
            </a: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 </a:t>
            </a: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学</a:t>
            </a: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 </a:t>
            </a: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年</a:t>
            </a: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 </a:t>
            </a: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月：</a:t>
            </a:r>
            <a:endParaRPr lang="zh-CN" altLang="en-US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>
              <a:spcBef>
                <a:spcPct val="30000"/>
              </a:spcBef>
              <a:buClrTx/>
              <a:buSzTx/>
              <a:buNone/>
            </a:pP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学校导师姓名：</a:t>
            </a:r>
            <a:endParaRPr lang="zh-CN" altLang="en-US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>
              <a:spcBef>
                <a:spcPct val="30000"/>
              </a:spcBef>
              <a:buClrTx/>
              <a:buSzTx/>
              <a:buNone/>
            </a:pP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企业导师姓名：</a:t>
            </a:r>
            <a:endParaRPr lang="en-US" altLang="zh-CN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>
              <a:spcBef>
                <a:spcPct val="30000"/>
              </a:spcBef>
              <a:buClrTx/>
              <a:buSzTx/>
              <a:buNone/>
            </a:pP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论</a:t>
            </a: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 </a:t>
            </a: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文</a:t>
            </a: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 </a:t>
            </a: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题</a:t>
            </a: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 </a:t>
            </a: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目：</a:t>
            </a:r>
            <a:endParaRPr lang="en-US" altLang="zh-CN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是否硕博连读：</a:t>
            </a:r>
            <a:endParaRPr lang="zh-CN" altLang="en-US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6654" y="68240"/>
            <a:ext cx="22365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3200" b="1" dirty="0">
                <a:solidFill>
                  <a:prstClr val="white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论文创新点</a:t>
            </a:r>
            <a:endParaRPr lang="zh-CN" altLang="en-US" sz="3200" b="1" dirty="0">
              <a:solidFill>
                <a:prstClr val="white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2181372" y="1856262"/>
            <a:ext cx="7391400" cy="3145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506980" indent="-250698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tabLst>
                <a:tab pos="2506345" algn="l"/>
              </a:tabLs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tabLst>
                <a:tab pos="2506345" algn="l"/>
              </a:tabLs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tabLst>
                <a:tab pos="250634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创新点 </a:t>
            </a: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1</a:t>
            </a: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：</a:t>
            </a:r>
            <a:endParaRPr lang="en-US" altLang="zh-CN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endParaRPr lang="en-US" altLang="zh-CN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创新点 </a:t>
            </a: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2</a:t>
            </a: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：</a:t>
            </a:r>
            <a:endParaRPr lang="en-US" altLang="zh-CN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endParaRPr lang="en-US" altLang="zh-CN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创新点 </a:t>
            </a: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3</a:t>
            </a: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：</a:t>
            </a:r>
            <a:endParaRPr lang="zh-CN" altLang="en-US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6654" y="68240"/>
            <a:ext cx="42883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3200" b="1" dirty="0">
                <a:solidFill>
                  <a:prstClr val="white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博士阶段学术成果情况</a:t>
            </a:r>
            <a:endParaRPr lang="zh-CN" altLang="en-US" sz="3200" b="1" dirty="0">
              <a:solidFill>
                <a:prstClr val="white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87437" y="5540073"/>
            <a:ext cx="104171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kumimoji="1" lang="zh-CN" altLang="en-US" sz="2400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注</a:t>
            </a:r>
            <a:r>
              <a:rPr kumimoji="1" lang="zh-CN" altLang="en-US" sz="2400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sym typeface="Wingdings" panose="05000000000000000000" pitchFamily="2" charset="2"/>
              </a:rPr>
              <a:t>：</a:t>
            </a:r>
            <a:r>
              <a:rPr kumimoji="1" lang="zh-CN" altLang="en-US" sz="2400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请注明与博士论文相对应的章节，与“申请博士学位论文登记表”一致。</a:t>
            </a:r>
            <a:endParaRPr kumimoji="1" lang="en-US" altLang="zh-CN" sz="2400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523047" y="1346491"/>
            <a:ext cx="9145905" cy="1643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506980" indent="-250698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tabLst>
                <a:tab pos="2506345" algn="l"/>
              </a:tabLs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tabLst>
                <a:tab pos="2506345" algn="l"/>
              </a:tabLs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tabLst>
                <a:tab pos="250634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zh-CN" sz="2800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[1]</a:t>
            </a:r>
            <a:endParaRPr lang="en-US" altLang="zh-CN" sz="2800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zh-CN" sz="2800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[2]</a:t>
            </a:r>
            <a:endParaRPr lang="zh-CN" altLang="en-US" sz="2800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>
              <a:spcBef>
                <a:spcPct val="30000"/>
              </a:spcBef>
              <a:buClrTx/>
              <a:buSzTx/>
              <a:buNone/>
            </a:pPr>
            <a:r>
              <a:rPr lang="en-US" altLang="zh-CN" sz="2800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[3]</a:t>
            </a:r>
            <a:endParaRPr lang="zh-CN" altLang="en-US" sz="2800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6654" y="68240"/>
            <a:ext cx="31021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3200" b="1" dirty="0">
                <a:solidFill>
                  <a:prstClr val="white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答辩委员会决议</a:t>
            </a:r>
            <a:endParaRPr lang="zh-CN" altLang="en-US" sz="3200" b="1" dirty="0">
              <a:solidFill>
                <a:prstClr val="white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523047" y="1346491"/>
            <a:ext cx="9145905" cy="3145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506980" indent="-250698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tabLst>
                <a:tab pos="2506345" algn="l"/>
              </a:tabLst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90000"/>
              <a:buChar char="–"/>
              <a:tabLst>
                <a:tab pos="2506345" algn="l"/>
              </a:tabLs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tabLst>
                <a:tab pos="2506345" algn="l"/>
              </a:tabLs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506345" algn="l"/>
              </a:tabLst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just">
              <a:spcBef>
                <a:spcPct val="30000"/>
              </a:spcBef>
              <a:buClrTx/>
              <a:buSzTx/>
              <a:buNone/>
            </a:pPr>
            <a:r>
              <a:rPr lang="zh-CN" altLang="en-US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    论文在以下几个方面取得了较好的研究成果：</a:t>
            </a:r>
            <a:endParaRPr lang="en-US" altLang="zh-CN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 algn="just">
              <a:spcBef>
                <a:spcPct val="30000"/>
              </a:spcBef>
              <a:buClrTx/>
              <a:buSzTx/>
              <a:buNone/>
            </a:pPr>
            <a:endParaRPr lang="en-US" altLang="zh-CN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1.</a:t>
            </a:r>
            <a:endParaRPr lang="en-US" altLang="zh-CN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 eaLnBrk="1" hangingPunct="1">
              <a:spcBef>
                <a:spcPct val="30000"/>
              </a:spcBef>
              <a:buClrTx/>
              <a:buSzTx/>
              <a:buFontTx/>
              <a:buNone/>
            </a:pP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2.</a:t>
            </a:r>
            <a:endParaRPr lang="zh-CN" altLang="en-US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  <a:p>
            <a:pPr>
              <a:spcBef>
                <a:spcPct val="30000"/>
              </a:spcBef>
              <a:buClrTx/>
              <a:buSzTx/>
              <a:buNone/>
            </a:pPr>
            <a:r>
              <a:rPr lang="en-US" altLang="zh-CN" dirty="0">
                <a:solidFill>
                  <a:schemeClr val="accent1">
                    <a:lumMod val="50000"/>
                  </a:schemeClr>
                </a:solidFill>
                <a:latin typeface="宋体" panose="02010600030101010101" pitchFamily="2" charset="-122"/>
              </a:rPr>
              <a:t>3.</a:t>
            </a:r>
            <a:endParaRPr lang="zh-CN" altLang="en-US" dirty="0">
              <a:solidFill>
                <a:schemeClr val="accent1">
                  <a:lumMod val="50000"/>
                </a:schemeClr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Times New Roman"/>
        <a:ea typeface="微软雅黑"/>
        <a:cs typeface=""/>
      </a:majorFont>
      <a:minorFont>
        <a:latin typeface="Times New Roman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WPS 演示</Application>
  <PresentationFormat>宽屏</PresentationFormat>
  <Paragraphs>34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Times New Roman</vt:lpstr>
      <vt:lpstr>微软雅黑</vt:lpstr>
      <vt:lpstr>Arial Unicode MS</vt:lpstr>
      <vt:lpstr>等线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杨朝阳</dc:creator>
  <cp:lastModifiedBy>小羽</cp:lastModifiedBy>
  <cp:revision>342</cp:revision>
  <dcterms:created xsi:type="dcterms:W3CDTF">2020-03-09T07:25:00Z</dcterms:created>
  <dcterms:modified xsi:type="dcterms:W3CDTF">2026-04-02T01:07:40Z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7681B2668E1145C3A78AD09A8CFE0FEC_13</vt:lpwstr>
  </property>
  <property fmtid="{D5CDD505-2E9C-101B-9397-08002B2CF9AE}" pid="3" name="KSOProductBuildVer">
    <vt:lpwstr>2052-12.1.0.25225</vt:lpwstr>
  </property>
</Properties>
</file>