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236" r:id="rId2"/>
    <p:sldId id="2245" r:id="rId3"/>
    <p:sldId id="2246" r:id="rId4"/>
    <p:sldId id="224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885" userDrawn="1">
          <p15:clr>
            <a:srgbClr val="A4A3A4"/>
          </p15:clr>
        </p15:guide>
        <p15:guide id="3" orient="horz" pos="211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2060"/>
    <a:srgbClr val="333399"/>
    <a:srgbClr val="2E75B6"/>
    <a:srgbClr val="3399FF"/>
    <a:srgbClr val="0033CC"/>
    <a:srgbClr val="918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深色样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9" autoAdjust="0"/>
    <p:restoredTop sz="87097"/>
  </p:normalViewPr>
  <p:slideViewPr>
    <p:cSldViewPr snapToGrid="0">
      <p:cViewPr varScale="1">
        <p:scale>
          <a:sx n="109" d="100"/>
          <a:sy n="109" d="100"/>
        </p:scale>
        <p:origin x="1488" y="34"/>
      </p:cViewPr>
      <p:guideLst>
        <p:guide orient="horz" pos="2069"/>
        <p:guide pos="3885"/>
        <p:guide orient="horz" pos="21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1" d="100"/>
        <a:sy n="101" d="100"/>
      </p:scale>
      <p:origin x="0" y="-7060"/>
    </p:cViewPr>
  </p:sorterViewPr>
  <p:notesViewPr>
    <p:cSldViewPr snapToGrid="0">
      <p:cViewPr varScale="1">
        <p:scale>
          <a:sx n="68" d="100"/>
          <a:sy n="68" d="100"/>
        </p:scale>
        <p:origin x="3101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C3067-CE0C-42F8-9918-5726411B66DD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4D993-ED6D-4C8D-902A-5CB1AC99DD6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877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4D993-ED6D-4C8D-902A-5CB1AC99DD6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1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4D993-ED6D-4C8D-902A-5CB1AC99DD6E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409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4D993-ED6D-4C8D-902A-5CB1AC99DD6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9809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4D993-ED6D-4C8D-902A-5CB1AC99DD6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4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1" y="0"/>
            <a:ext cx="12192000" cy="68113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流程图: 数据 8"/>
          <p:cNvSpPr/>
          <p:nvPr userDrawn="1"/>
        </p:nvSpPr>
        <p:spPr>
          <a:xfrm>
            <a:off x="10627360" y="-15478"/>
            <a:ext cx="965200" cy="712090"/>
          </a:xfrm>
          <a:prstGeom prst="flowChartInputOutp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0" y="-15478"/>
            <a:ext cx="711200" cy="712090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1" y="6177280"/>
            <a:ext cx="12192000" cy="681135"/>
          </a:xfrm>
          <a:prstGeom prst="rect">
            <a:avLst/>
          </a:prstGeom>
          <a:gradFill flip="none" rotWithShape="1">
            <a:gsLst>
              <a:gs pos="43000">
                <a:srgbClr val="2E75B6"/>
              </a:gs>
              <a:gs pos="81000">
                <a:schemeClr val="accent1">
                  <a:lumMod val="45000"/>
                  <a:lumOff val="55000"/>
                </a:schemeClr>
              </a:gs>
              <a:gs pos="7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47"/>
          <a:stretch/>
        </p:blipFill>
        <p:spPr>
          <a:xfrm>
            <a:off x="8551653" y="6116320"/>
            <a:ext cx="2583707" cy="833535"/>
          </a:xfrm>
          <a:prstGeom prst="rect">
            <a:avLst/>
          </a:prstGeom>
          <a:effectLst>
            <a:softEdge rad="139700"/>
          </a:effectLst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25253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7414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956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3778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5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041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19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48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486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503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5920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5B344-7E39-4938-A59F-EC1149EB6CDA}" type="datetimeFigureOut">
              <a:rPr lang="zh-CN" altLang="en-US" smtClean="0"/>
              <a:pPr/>
              <a:t>2024/5/13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BF27F-8594-489C-9F0D-2FC147EFEF3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990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>
            <a:extLst>
              <a:ext uri="{FF2B5EF4-FFF2-40B4-BE49-F238E27FC236}">
                <a16:creationId xmlns:a16="http://schemas.microsoft.com/office/drawing/2014/main" id="{932608D0-3C66-49DF-B84F-A60F3F6B68EC}"/>
              </a:ext>
            </a:extLst>
          </p:cNvPr>
          <p:cNvSpPr txBox="1">
            <a:spLocks noChangeArrowheads="1"/>
          </p:cNvSpPr>
          <p:nvPr/>
        </p:nvSpPr>
        <p:spPr>
          <a:xfrm>
            <a:off x="2883730" y="987303"/>
            <a:ext cx="6424539" cy="8485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申请博士学位情况介绍</a:t>
            </a: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C522A3B5-588B-4F55-85A4-85180D3D2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338" y="2085045"/>
            <a:ext cx="73914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506663" indent="-2506663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250666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tabLst>
                <a:tab pos="250666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>
                <a:tab pos="250666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申请人姓 名：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一 级 学 科：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入 学 年 月：</a:t>
            </a:r>
          </a:p>
          <a:p>
            <a:pPr>
              <a:spcBef>
                <a:spcPct val="30000"/>
              </a:spcBef>
              <a:buClrTx/>
              <a:buSz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导 师 姓 名：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Tx/>
              <a:buSz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论 文 题 目：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是否硕博连读：</a:t>
            </a:r>
          </a:p>
        </p:txBody>
      </p:sp>
    </p:spTree>
    <p:extLst>
      <p:ext uri="{BB962C8B-B14F-4D97-AF65-F5344CB8AC3E}">
        <p14:creationId xmlns:p14="http://schemas.microsoft.com/office/powerpoint/2010/main" val="173426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266E2B1-1532-4C5A-B2EF-C9BAD018D93C}"/>
              </a:ext>
            </a:extLst>
          </p:cNvPr>
          <p:cNvSpPr/>
          <p:nvPr/>
        </p:nvSpPr>
        <p:spPr>
          <a:xfrm>
            <a:off x="106654" y="68240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3200" b="1" dirty="0">
                <a:solidFill>
                  <a:prstClr val="whit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论文创新点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0E877A04-B47C-4DA8-BF07-81B456755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1372" y="1856262"/>
            <a:ext cx="7391400" cy="314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506663" indent="-2506663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250666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tabLst>
                <a:tab pos="250666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>
                <a:tab pos="250666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创新点 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1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：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创新点 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2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：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创新点 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3</a:t>
            </a: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4223534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266E2B1-1532-4C5A-B2EF-C9BAD018D93C}"/>
              </a:ext>
            </a:extLst>
          </p:cNvPr>
          <p:cNvSpPr/>
          <p:nvPr/>
        </p:nvSpPr>
        <p:spPr>
          <a:xfrm>
            <a:off x="106654" y="68240"/>
            <a:ext cx="4288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3200" b="1" dirty="0">
                <a:solidFill>
                  <a:prstClr val="whit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博士阶段学术成果情况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071F7EC-22A8-4481-893E-0BC0D07314C1}"/>
              </a:ext>
            </a:extLst>
          </p:cNvPr>
          <p:cNvSpPr/>
          <p:nvPr/>
        </p:nvSpPr>
        <p:spPr>
          <a:xfrm>
            <a:off x="887437" y="5540073"/>
            <a:ext cx="104171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zh-CN" altLang="en-US" sz="2400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注</a:t>
            </a:r>
            <a:r>
              <a:rPr kumimoji="1" lang="zh-CN" altLang="en-US" sz="2400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sym typeface="Wingdings" pitchFamily="2" charset="2"/>
              </a:rPr>
              <a:t>：</a:t>
            </a:r>
            <a:r>
              <a:rPr kumimoji="1" lang="zh-CN" altLang="en-US" sz="2400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请注明与博士论文相对应的章节，与“申请博士学位论文登记表”一致。</a:t>
            </a:r>
            <a:endParaRPr kumimoji="1" lang="en-US" altLang="zh-CN" sz="2400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58A95BCC-9112-4483-A173-B3730651B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047" y="1346491"/>
            <a:ext cx="9145905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506663" indent="-2506663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250666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tabLst>
                <a:tab pos="250666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>
                <a:tab pos="250666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en-US" altLang="zh-CN" sz="2800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[1]</a:t>
            </a: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en-US" altLang="zh-CN" sz="2800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[2]</a:t>
            </a:r>
            <a:endParaRPr lang="zh-CN" altLang="en-US" sz="2800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Tx/>
              <a:buSzTx/>
              <a:buNone/>
            </a:pPr>
            <a:r>
              <a:rPr lang="en-US" altLang="zh-CN" sz="2800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[3]</a:t>
            </a:r>
            <a:endParaRPr lang="zh-CN" altLang="en-US" sz="2800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9330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266E2B1-1532-4C5A-B2EF-C9BAD018D93C}"/>
              </a:ext>
            </a:extLst>
          </p:cNvPr>
          <p:cNvSpPr/>
          <p:nvPr/>
        </p:nvSpPr>
        <p:spPr>
          <a:xfrm>
            <a:off x="106654" y="68240"/>
            <a:ext cx="31021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3200" b="1" dirty="0">
                <a:solidFill>
                  <a:prstClr val="whit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答辩委员会决议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1F598293-B90A-4D08-A60B-ACD3666A5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047" y="1346491"/>
            <a:ext cx="9145905" cy="314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506663" indent="-2506663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tabLst>
                <a:tab pos="2506663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tabLst>
                <a:tab pos="2506663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>
                <a:tab pos="2506663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tabLst>
                <a:tab pos="2506663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just">
              <a:spcBef>
                <a:spcPct val="30000"/>
              </a:spcBef>
              <a:buClrTx/>
              <a:buSzTx/>
              <a:buNone/>
            </a:pPr>
            <a:r>
              <a:rPr lang="zh-CN" altLang="en-US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    论文在以下几个方面取得了较好的研究成果：</a:t>
            </a: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 algn="just">
              <a:spcBef>
                <a:spcPct val="30000"/>
              </a:spcBef>
              <a:buClrTx/>
              <a:buSzTx/>
              <a:buNone/>
            </a:pPr>
            <a:endParaRPr lang="en-US" altLang="zh-CN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1.</a:t>
            </a:r>
          </a:p>
          <a:p>
            <a:pPr eaLnBrk="1" hangingPunct="1">
              <a:spcBef>
                <a:spcPct val="30000"/>
              </a:spcBef>
              <a:buClrTx/>
              <a:buSzTx/>
              <a:buFontTx/>
              <a:buNone/>
            </a:pP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2.</a:t>
            </a:r>
            <a:endParaRPr lang="zh-CN" altLang="en-US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  <a:p>
            <a:pPr>
              <a:spcBef>
                <a:spcPct val="30000"/>
              </a:spcBef>
              <a:buClrTx/>
              <a:buSzTx/>
              <a:buNone/>
            </a:pP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  <a:latin typeface="宋体" panose="02010600030101010101" pitchFamily="2" charset="-122"/>
              </a:rPr>
              <a:t>3.</a:t>
            </a:r>
            <a:endParaRPr lang="zh-CN" altLang="en-US" dirty="0">
              <a:solidFill>
                <a:schemeClr val="accent1">
                  <a:lumMod val="50000"/>
                </a:schemeClr>
              </a:solidFill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4549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3960</TotalTime>
  <Words>110</Words>
  <Application>Microsoft Office PowerPoint</Application>
  <PresentationFormat>宽屏</PresentationFormat>
  <Paragraphs>28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等线</vt:lpstr>
      <vt:lpstr>宋体</vt:lpstr>
      <vt:lpstr>微软雅黑</vt:lpstr>
      <vt:lpstr>Arial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杨朝阳</dc:creator>
  <cp:lastModifiedBy>zjing</cp:lastModifiedBy>
  <cp:revision>340</cp:revision>
  <dcterms:created xsi:type="dcterms:W3CDTF">2020-03-09T07:25:27Z</dcterms:created>
  <dcterms:modified xsi:type="dcterms:W3CDTF">2024-05-13T01:49:26Z</dcterms:modified>
</cp:coreProperties>
</file>